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0" r:id="rId2"/>
    <p:sldId id="454" r:id="rId3"/>
    <p:sldId id="457" r:id="rId4"/>
    <p:sldId id="474" r:id="rId5"/>
    <p:sldId id="472" r:id="rId6"/>
    <p:sldId id="473" r:id="rId7"/>
    <p:sldId id="455" r:id="rId8"/>
    <p:sldId id="458" r:id="rId9"/>
    <p:sldId id="4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A836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7B0B7-42F2-4131-819D-584068F6E33F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53366-4011-48C4-B2BF-C351EBB0ABD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2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53366-4011-48C4-B2BF-C351EBB0ABD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98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53366-4011-48C4-B2BF-C351EBB0ABD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5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53366-4011-48C4-B2BF-C351EBB0ABD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02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53366-4011-48C4-B2BF-C351EBB0ABD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05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B47CFEB-7F07-4104-9182-A68BF67FF7D8}" type="datetime1">
              <a:rPr lang="en-US" smtClean="0"/>
              <a:pPr/>
              <a:t>12/3/2016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R.T. AWUAH, DEPARTMENT OF CROP AND SOIL SCIENCES, KNUST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446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69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1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44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0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16945" y="6356351"/>
            <a:ext cx="7888077" cy="365125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nl-NL" dirty="0" smtClean="0"/>
              <a:t>Studienamiddag 3/12: Voedselverspilling versus Voedselveiligheid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2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2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8977" y="6356351"/>
            <a:ext cx="7910111" cy="365125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nl-NL" dirty="0" smtClean="0"/>
              <a:t>Studienamiddag 3/12: Voedselverspilling versus Voedselveiligheid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0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0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193BED8-9DC6-4D45-9A75-603D50F319F9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EBC9277-6284-46DE-BF11-FB46EE19EC2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3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0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616" y="1923947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2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02" y="1671386"/>
            <a:ext cx="4328238" cy="4973026"/>
          </a:xfr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276387"/>
          </a:xfrm>
        </p:spPr>
        <p:txBody>
          <a:bodyPr>
            <a:normAutofit fontScale="90000"/>
          </a:bodyPr>
          <a:lstStyle/>
          <a:p>
            <a:pPr algn="ctr"/>
            <a:r>
              <a:rPr lang="nl-NL" sz="3200" b="1" dirty="0"/>
              <a:t>D</a:t>
            </a:r>
            <a:r>
              <a:rPr lang="nl-NL" sz="3200" b="1" dirty="0" smtClean="0"/>
              <a:t>e </a:t>
            </a:r>
            <a:r>
              <a:rPr lang="nl-NL" sz="3200" b="1" dirty="0"/>
              <a:t>aflatoxineproblematiek in Afrika – een prangende morele afweging tussen voedselverspilling en -veiligheid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703981" cy="1012912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r>
              <a:rPr lang="en-GB" sz="4000" b="1" dirty="0" err="1" smtClean="0">
                <a:latin typeface="Arial Narrow" pitchFamily="34" charset="0"/>
              </a:rPr>
              <a:t>Tussen</a:t>
            </a:r>
            <a:r>
              <a:rPr lang="en-GB" sz="4000" b="1" dirty="0" smtClean="0">
                <a:latin typeface="Arial Narrow" pitchFamily="34" charset="0"/>
              </a:rPr>
              <a:t> </a:t>
            </a:r>
            <a:r>
              <a:rPr lang="en-GB" sz="4000" b="1" dirty="0" err="1">
                <a:latin typeface="Arial Narrow" pitchFamily="34" charset="0"/>
              </a:rPr>
              <a:t>voedselverspilling</a:t>
            </a:r>
            <a:r>
              <a:rPr lang="en-GB" sz="4000" b="1" dirty="0">
                <a:latin typeface="Arial Narrow" pitchFamily="34" charset="0"/>
              </a:rPr>
              <a:t> en -</a:t>
            </a:r>
            <a:r>
              <a:rPr lang="en-GB" sz="4000" b="1" dirty="0" err="1">
                <a:latin typeface="Arial Narrow" pitchFamily="34" charset="0"/>
              </a:rPr>
              <a:t>veiligheid</a:t>
            </a:r>
            <a:r>
              <a:rPr lang="en-GB" sz="4000" b="1" dirty="0">
                <a:latin typeface="Arial Narrow" pitchFamily="34" charset="0"/>
              </a:rPr>
              <a:t>?</a:t>
            </a:r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15771" y="1799867"/>
            <a:ext cx="7757047" cy="4163051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 </a:t>
            </a:r>
            <a:r>
              <a:rPr lang="en-US" sz="4800" i="1" dirty="0" smtClean="0"/>
              <a:t>“</a:t>
            </a:r>
            <a:r>
              <a:rPr lang="en-US" sz="4800" i="1" dirty="0" err="1" smtClean="0"/>
              <a:t>Voedselzekerheid</a:t>
            </a:r>
            <a:r>
              <a:rPr lang="en-US" sz="4800" i="1" dirty="0" smtClean="0"/>
              <a:t> en </a:t>
            </a:r>
            <a:r>
              <a:rPr lang="en-US" sz="4800" i="1" dirty="0" err="1" smtClean="0"/>
              <a:t>voedselveiligheid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zijn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een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moreel</a:t>
            </a:r>
            <a:r>
              <a:rPr lang="en-US" sz="4800" i="1" dirty="0" smtClean="0"/>
              <a:t> en </a:t>
            </a:r>
            <a:r>
              <a:rPr lang="en-US" sz="4800" i="1" dirty="0" err="1" smtClean="0"/>
              <a:t>economisch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imperatief</a:t>
            </a:r>
            <a:r>
              <a:rPr lang="en-US" sz="4800" i="1" dirty="0" smtClean="0"/>
              <a:t>”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37477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703981" cy="1012912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r>
              <a:rPr lang="en-GB" sz="4000" b="1" dirty="0" err="1">
                <a:latin typeface="Arial Narrow" pitchFamily="34" charset="0"/>
              </a:rPr>
              <a:t>Morele</a:t>
            </a:r>
            <a:r>
              <a:rPr lang="en-GB" sz="4000" b="1" dirty="0">
                <a:latin typeface="Arial Narrow" pitchFamily="34" charset="0"/>
              </a:rPr>
              <a:t> </a:t>
            </a:r>
            <a:r>
              <a:rPr lang="en-GB" sz="4000" b="1" dirty="0" smtClean="0">
                <a:latin typeface="Arial Narrow" pitchFamily="34" charset="0"/>
              </a:rPr>
              <a:t>dilemma’s</a:t>
            </a:r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15771" y="1799867"/>
            <a:ext cx="7757047" cy="4163051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r>
              <a:rPr lang="en-US" dirty="0" err="1"/>
              <a:t>Voedselzekerheid</a:t>
            </a:r>
            <a:r>
              <a:rPr lang="en-US" dirty="0"/>
              <a:t> vs. </a:t>
            </a:r>
            <a:r>
              <a:rPr lang="en-US" dirty="0" err="1"/>
              <a:t>voedselveiligheid</a:t>
            </a:r>
            <a:r>
              <a:rPr lang="en-US" dirty="0"/>
              <a:t>?</a:t>
            </a:r>
          </a:p>
          <a:p>
            <a:r>
              <a:rPr lang="en-US" dirty="0" err="1" smtClean="0"/>
              <a:t>Gelden</a:t>
            </a:r>
            <a:r>
              <a:rPr lang="en-US" dirty="0" smtClean="0"/>
              <a:t> de Europese voedsel standaarden ook voor Afrika?</a:t>
            </a:r>
          </a:p>
          <a:p>
            <a:r>
              <a:rPr lang="en-US" dirty="0" err="1" smtClean="0"/>
              <a:t>Wie</a:t>
            </a:r>
            <a:r>
              <a:rPr lang="en-US" dirty="0" smtClean="0"/>
              <a:t> moet de kosten dragen voor de voedselveiligheid?</a:t>
            </a:r>
          </a:p>
          <a:p>
            <a:r>
              <a:rPr lang="en-US" dirty="0" err="1" smtClean="0"/>
              <a:t>Gezond</a:t>
            </a:r>
            <a:r>
              <a:rPr lang="en-US" dirty="0" smtClean="0"/>
              <a:t> voedsel </a:t>
            </a:r>
            <a:r>
              <a:rPr lang="en-US" dirty="0" err="1" smtClean="0"/>
              <a:t>enkel</a:t>
            </a:r>
            <a:r>
              <a:rPr lang="en-US" dirty="0" smtClean="0"/>
              <a:t> </a:t>
            </a:r>
            <a:r>
              <a:rPr lang="en-US" dirty="0" err="1" smtClean="0"/>
              <a:t>betaalbaar</a:t>
            </a:r>
            <a:r>
              <a:rPr lang="en-US" dirty="0" smtClean="0"/>
              <a:t> voor de </a:t>
            </a:r>
            <a:r>
              <a:rPr lang="en-US" dirty="0" err="1" smtClean="0"/>
              <a:t>begoeden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Morele</a:t>
            </a:r>
            <a:r>
              <a:rPr lang="en-US" dirty="0" smtClean="0"/>
              <a:t> </a:t>
            </a:r>
            <a:r>
              <a:rPr lang="en-US" dirty="0" err="1" smtClean="0"/>
              <a:t>grondslagen</a:t>
            </a:r>
            <a:r>
              <a:rPr lang="en-US" dirty="0" smtClean="0"/>
              <a:t> voor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dieetverandering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51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2" y="1421628"/>
            <a:ext cx="9044848" cy="508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263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71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4037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49" y="147781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041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942473" cy="1012912"/>
          </a:xfr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r>
              <a:rPr lang="en-GB" b="1" dirty="0" smtClean="0">
                <a:latin typeface="Arial Narrow" pitchFamily="34" charset="0"/>
              </a:rPr>
              <a:t>Aanvaardbaar in </a:t>
            </a:r>
            <a:r>
              <a:rPr lang="en-GB" b="1" dirty="0" err="1" smtClean="0">
                <a:latin typeface="Arial Narrow" pitchFamily="34" charset="0"/>
              </a:rPr>
              <a:t>voedsel</a:t>
            </a:r>
            <a:r>
              <a:rPr lang="en-GB" b="1" dirty="0" smtClean="0">
                <a:latin typeface="Arial Narrow" pitchFamily="34" charset="0"/>
              </a:rPr>
              <a:t/>
            </a:r>
            <a:br>
              <a:rPr lang="en-GB" b="1" dirty="0" smtClean="0">
                <a:latin typeface="Arial Narrow" pitchFamily="34" charset="0"/>
              </a:rPr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725063" y="1722748"/>
            <a:ext cx="3886200" cy="4163051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200" b="1" dirty="0" smtClean="0">
                <a:latin typeface="Arial Narrow" pitchFamily="34" charset="0"/>
              </a:rPr>
              <a:t>Kenya </a:t>
            </a:r>
            <a:r>
              <a:rPr lang="en-GB" sz="2200" dirty="0" smtClean="0">
                <a:latin typeface="Arial Narrow" pitchFamily="34" charset="0"/>
              </a:rPr>
              <a:t>     </a:t>
            </a:r>
            <a:r>
              <a:rPr lang="en-GB" sz="1800" dirty="0" smtClean="0">
                <a:latin typeface="Arial Narrow" pitchFamily="34" charset="0"/>
              </a:rPr>
              <a:t>10 µg/kg (0,01 mg/kg)</a:t>
            </a:r>
          </a:p>
          <a:p>
            <a:pPr>
              <a:buNone/>
            </a:pPr>
            <a:r>
              <a:rPr lang="en-GB" sz="2200" b="1" dirty="0" smtClean="0">
                <a:latin typeface="Arial Narrow" pitchFamily="34" charset="0"/>
              </a:rPr>
              <a:t>Nigeria</a:t>
            </a:r>
            <a:r>
              <a:rPr lang="en-GB" sz="2200" dirty="0" smtClean="0">
                <a:latin typeface="Arial Narrow" pitchFamily="34" charset="0"/>
              </a:rPr>
              <a:t>      </a:t>
            </a:r>
            <a:r>
              <a:rPr lang="en-GB" sz="1800" dirty="0" smtClean="0">
                <a:latin typeface="Arial Narrow" pitchFamily="34" charset="0"/>
              </a:rPr>
              <a:t>4 µg/kg</a:t>
            </a:r>
          </a:p>
          <a:p>
            <a:pPr>
              <a:buNone/>
            </a:pPr>
            <a:r>
              <a:rPr lang="en-GB" sz="2200" dirty="0" smtClean="0">
                <a:latin typeface="Arial Narrow" pitchFamily="34" charset="0"/>
              </a:rPr>
              <a:t>Ghana      </a:t>
            </a:r>
            <a:r>
              <a:rPr lang="en-GB" sz="1800" dirty="0" smtClean="0">
                <a:latin typeface="Arial Narrow" pitchFamily="34" charset="0"/>
              </a:rPr>
              <a:t>20 µg/kg (raw groundnut)</a:t>
            </a:r>
          </a:p>
          <a:p>
            <a:pPr>
              <a:buNone/>
            </a:pPr>
            <a:r>
              <a:rPr lang="en-GB" sz="1800" dirty="0" smtClean="0">
                <a:latin typeface="Arial Narrow" pitchFamily="34" charset="0"/>
              </a:rPr>
              <a:t>		   4 µg/kg (groundnut butter)</a:t>
            </a:r>
          </a:p>
          <a:p>
            <a:pPr>
              <a:buNone/>
            </a:pPr>
            <a:r>
              <a:rPr lang="en-US" sz="2200" b="1" dirty="0" smtClean="0">
                <a:latin typeface="Arial Narrow" pitchFamily="34" charset="0"/>
              </a:rPr>
              <a:t>Zambia</a:t>
            </a:r>
            <a:r>
              <a:rPr lang="en-US" sz="2200" dirty="0" smtClean="0">
                <a:latin typeface="Arial Narrow" pitchFamily="34" charset="0"/>
              </a:rPr>
              <a:t>	 </a:t>
            </a:r>
            <a:r>
              <a:rPr lang="en-US" sz="1900" dirty="0" smtClean="0">
                <a:latin typeface="Arial Narrow" pitchFamily="34" charset="0"/>
              </a:rPr>
              <a:t>10 </a:t>
            </a:r>
            <a:r>
              <a:rPr lang="en-GB" sz="1900" dirty="0" smtClean="0">
                <a:latin typeface="Arial Narrow" pitchFamily="34" charset="0"/>
              </a:rPr>
              <a:t>µg/kg (cereals, </a:t>
            </a:r>
            <a:r>
              <a:rPr lang="en-GB" sz="1900" dirty="0" err="1" smtClean="0">
                <a:latin typeface="Arial Narrow" pitchFamily="34" charset="0"/>
              </a:rPr>
              <a:t>g’nut</a:t>
            </a:r>
            <a:r>
              <a:rPr lang="en-GB" sz="1900" dirty="0" smtClean="0">
                <a:latin typeface="Arial Narrow" pitchFamily="34" charset="0"/>
              </a:rPr>
              <a:t>, </a:t>
            </a:r>
            <a:r>
              <a:rPr lang="en-GB" sz="2200" dirty="0" smtClean="0">
                <a:latin typeface="Arial Narrow" pitchFamily="34" charset="0"/>
              </a:rPr>
              <a:t>nuts)</a:t>
            </a:r>
          </a:p>
          <a:p>
            <a:pPr>
              <a:buNone/>
            </a:pPr>
            <a:r>
              <a:rPr lang="en-GB" sz="2200" b="1" dirty="0" smtClean="0">
                <a:latin typeface="Arial Narrow" pitchFamily="34" charset="0"/>
              </a:rPr>
              <a:t>Malawi </a:t>
            </a:r>
            <a:r>
              <a:rPr lang="en-GB" sz="2200" dirty="0" smtClean="0">
                <a:latin typeface="Arial Narrow" pitchFamily="34" charset="0"/>
              </a:rPr>
              <a:t>     </a:t>
            </a:r>
            <a:r>
              <a:rPr lang="en-GB" sz="1800" dirty="0" smtClean="0">
                <a:latin typeface="Arial Narrow" pitchFamily="34" charset="0"/>
              </a:rPr>
              <a:t>5 µg/kg (cereals, </a:t>
            </a:r>
            <a:r>
              <a:rPr lang="en-GB" sz="1800" dirty="0" err="1" smtClean="0">
                <a:latin typeface="Arial Narrow" pitchFamily="34" charset="0"/>
              </a:rPr>
              <a:t>g’nut</a:t>
            </a:r>
            <a:r>
              <a:rPr lang="en-GB" sz="1800" dirty="0" smtClean="0">
                <a:latin typeface="Arial Narrow" pitchFamily="34" charset="0"/>
              </a:rPr>
              <a:t>, nuts)</a:t>
            </a:r>
          </a:p>
          <a:p>
            <a:pPr>
              <a:buNone/>
            </a:pPr>
            <a:r>
              <a:rPr lang="en-GB" sz="2200" b="1" dirty="0" smtClean="0">
                <a:latin typeface="Arial Narrow" pitchFamily="34" charset="0"/>
              </a:rPr>
              <a:t>Zimbabwe</a:t>
            </a:r>
            <a:r>
              <a:rPr lang="en-GB" sz="2200" dirty="0" smtClean="0">
                <a:latin typeface="Arial Narrow" pitchFamily="34" charset="0"/>
              </a:rPr>
              <a:t>   </a:t>
            </a:r>
            <a:r>
              <a:rPr lang="en-GB" sz="1800" dirty="0" smtClean="0">
                <a:latin typeface="Arial Narrow" pitchFamily="34" charset="0"/>
              </a:rPr>
              <a:t>5 µg/kg (cereals, </a:t>
            </a:r>
            <a:r>
              <a:rPr lang="en-GB" sz="1800" dirty="0" err="1" smtClean="0">
                <a:latin typeface="Arial Narrow" pitchFamily="34" charset="0"/>
              </a:rPr>
              <a:t>g’nut</a:t>
            </a:r>
            <a:r>
              <a:rPr lang="en-GB" sz="1800" dirty="0" smtClean="0">
                <a:latin typeface="Arial Narrow" pitchFamily="34" charset="0"/>
              </a:rPr>
              <a:t>, nuts)</a:t>
            </a:r>
          </a:p>
          <a:p>
            <a:pPr>
              <a:buNone/>
            </a:pPr>
            <a:r>
              <a:rPr lang="en-GB" sz="2200" b="1" dirty="0" smtClean="0">
                <a:latin typeface="Arial Narrow" pitchFamily="34" charset="0"/>
              </a:rPr>
              <a:t>Egypt</a:t>
            </a:r>
            <a:r>
              <a:rPr lang="en-GB" sz="2200" dirty="0" smtClean="0">
                <a:latin typeface="Arial Narrow" pitchFamily="34" charset="0"/>
              </a:rPr>
              <a:t>      </a:t>
            </a:r>
            <a:r>
              <a:rPr lang="en-GB" sz="1800" dirty="0" smtClean="0">
                <a:latin typeface="Arial Narrow" pitchFamily="34" charset="0"/>
              </a:rPr>
              <a:t>10 µg/kg (cereals, </a:t>
            </a:r>
            <a:r>
              <a:rPr lang="en-GB" sz="1800" dirty="0" err="1" smtClean="0">
                <a:latin typeface="Arial Narrow" pitchFamily="34" charset="0"/>
              </a:rPr>
              <a:t>g’nut</a:t>
            </a:r>
            <a:r>
              <a:rPr lang="en-GB" sz="1800" dirty="0" smtClean="0">
                <a:latin typeface="Arial Narrow" pitchFamily="34" charset="0"/>
              </a:rPr>
              <a:t>,    nuts)</a:t>
            </a:r>
            <a:endParaRPr lang="en-US" sz="1800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63078" y="1726473"/>
            <a:ext cx="3886200" cy="4137293"/>
          </a:xfr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100" b="1" dirty="0" smtClean="0">
                <a:latin typeface="Arial Narrow" pitchFamily="34" charset="0"/>
              </a:rPr>
              <a:t>FAO and WHO  </a:t>
            </a:r>
            <a:r>
              <a:rPr lang="en-GB" sz="2100" dirty="0">
                <a:latin typeface="Arial Narrow" pitchFamily="34" charset="0"/>
              </a:rPr>
              <a:t>30 µg/kg </a:t>
            </a:r>
            <a:endParaRPr lang="en-GB" sz="2100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GB" sz="2100" dirty="0">
                <a:latin typeface="Arial Narrow" pitchFamily="34" charset="0"/>
              </a:rPr>
              <a:t>	</a:t>
            </a:r>
            <a:r>
              <a:rPr lang="en-GB" sz="2100" dirty="0" smtClean="0">
                <a:latin typeface="Arial Narrow" pitchFamily="34" charset="0"/>
              </a:rPr>
              <a:t>		(</a:t>
            </a:r>
            <a:r>
              <a:rPr lang="en-GB" sz="2100" dirty="0" smtClean="0">
                <a:solidFill>
                  <a:srgbClr val="FF0000"/>
                </a:solidFill>
                <a:latin typeface="Arial Narrow" pitchFamily="34" charset="0"/>
              </a:rPr>
              <a:t>0,03 </a:t>
            </a:r>
            <a:r>
              <a:rPr lang="en-GB" sz="2100" dirty="0">
                <a:solidFill>
                  <a:srgbClr val="FF0000"/>
                </a:solidFill>
                <a:latin typeface="Arial Narrow" pitchFamily="34" charset="0"/>
              </a:rPr>
              <a:t>mg/kg</a:t>
            </a:r>
            <a:r>
              <a:rPr lang="en-GB" sz="2100" dirty="0">
                <a:latin typeface="Arial Narrow" pitchFamily="34" charset="0"/>
              </a:rPr>
              <a:t>)</a:t>
            </a:r>
          </a:p>
          <a:p>
            <a:pPr>
              <a:buNone/>
            </a:pPr>
            <a:endParaRPr lang="en-GB" sz="2100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GB" sz="2100" b="1" dirty="0" smtClean="0">
                <a:latin typeface="Arial Narrow" pitchFamily="34" charset="0"/>
              </a:rPr>
              <a:t>EU countries    </a:t>
            </a:r>
            <a:r>
              <a:rPr lang="en-GB" sz="2100" dirty="0" smtClean="0">
                <a:latin typeface="Arial Narrow" pitchFamily="34" charset="0"/>
              </a:rPr>
              <a:t>4 µg/kg (total AF)</a:t>
            </a:r>
          </a:p>
          <a:p>
            <a:pPr>
              <a:buNone/>
            </a:pPr>
            <a:r>
              <a:rPr lang="en-GB" sz="2100" dirty="0" smtClean="0">
                <a:latin typeface="Arial Narrow" pitchFamily="34" charset="0"/>
              </a:rPr>
              <a:t>                           2 µg/kg (AF B1)</a:t>
            </a:r>
          </a:p>
          <a:p>
            <a:pPr>
              <a:buNone/>
            </a:pPr>
            <a:endParaRPr lang="en-GB" sz="2100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GB" sz="2100" b="1" dirty="0" smtClean="0">
                <a:latin typeface="Arial Narrow" pitchFamily="34" charset="0"/>
              </a:rPr>
              <a:t>USA</a:t>
            </a:r>
            <a:r>
              <a:rPr lang="en-GB" sz="2100" dirty="0" smtClean="0">
                <a:latin typeface="Arial Narrow" pitchFamily="34" charset="0"/>
              </a:rPr>
              <a:t>   20 µg/kg (all foods except milk)</a:t>
            </a:r>
          </a:p>
          <a:p>
            <a:pPr>
              <a:buNone/>
            </a:pPr>
            <a:endParaRPr lang="en-GB" sz="2100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GB" sz="2100" b="1" dirty="0" smtClean="0">
                <a:latin typeface="Arial Narrow" pitchFamily="34" charset="0"/>
              </a:rPr>
              <a:t>USA  </a:t>
            </a:r>
            <a:r>
              <a:rPr lang="en-GB" sz="2100" dirty="0" smtClean="0">
                <a:latin typeface="Arial Narrow" pitchFamily="34" charset="0"/>
              </a:rPr>
              <a:t>                   4 µg/kg (milk)</a:t>
            </a:r>
          </a:p>
          <a:p>
            <a:pPr>
              <a:buNone/>
            </a:pPr>
            <a:r>
              <a:rPr lang="en-GB" sz="2100" b="1" dirty="0" smtClean="0">
                <a:latin typeface="Arial Narrow" pitchFamily="34" charset="0"/>
              </a:rPr>
              <a:t>Codex Standard    </a:t>
            </a:r>
            <a:r>
              <a:rPr lang="en-GB" sz="2100" dirty="0" smtClean="0">
                <a:latin typeface="Arial Narrow" pitchFamily="34" charset="0"/>
              </a:rPr>
              <a:t>10 µg/kg (all processed foods)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G:\Prof. RT Awuah\scan0036_Page_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386" y="672029"/>
            <a:ext cx="9163386" cy="5933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614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r="22078" b="13333"/>
          <a:stretch>
            <a:fillRect/>
          </a:stretch>
        </p:blipFill>
        <p:spPr>
          <a:xfrm>
            <a:off x="4761781" y="121117"/>
            <a:ext cx="3972911" cy="3310759"/>
          </a:xfrm>
          <a:prstGeom prst="rect">
            <a:avLst/>
          </a:prstGeom>
        </p:spPr>
      </p:pic>
      <p:pic>
        <p:nvPicPr>
          <p:cNvPr id="4" name="Content Placeholder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57865" y="3611865"/>
            <a:ext cx="3580743" cy="3153104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14670" r="8707"/>
          <a:stretch/>
        </p:blipFill>
        <p:spPr bwMode="auto">
          <a:xfrm>
            <a:off x="704131" y="1940532"/>
            <a:ext cx="3260786" cy="425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28650" y="365126"/>
            <a:ext cx="3943350" cy="132556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/>
              <a:t>Oplossingen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005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1875</TotalTime>
  <Words>103</Words>
  <Application>Microsoft Office PowerPoint</Application>
  <PresentationFormat>Diavoorstelling (4:3)</PresentationFormat>
  <Paragraphs>35</Paragraphs>
  <Slides>9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Office Theme</vt:lpstr>
      <vt:lpstr>De aflatoxineproblematiek in Afrika – een prangende morele afweging tussen voedselverspilling en -veiligheid</vt:lpstr>
      <vt:lpstr> Tussen voedselverspilling en -veiligheid? </vt:lpstr>
      <vt:lpstr> Morele dilemma’s </vt:lpstr>
      <vt:lpstr>PowerPoint-presentatie</vt:lpstr>
      <vt:lpstr>PowerPoint-presentatie</vt:lpstr>
      <vt:lpstr>PowerPoint-presentatie</vt:lpstr>
      <vt:lpstr> Aanvaardbaar in voedsel 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KOFI</dc:creator>
  <cp:lastModifiedBy>elifstepman</cp:lastModifiedBy>
  <cp:revision>269</cp:revision>
  <dcterms:created xsi:type="dcterms:W3CDTF">2014-11-24T09:13:24Z</dcterms:created>
  <dcterms:modified xsi:type="dcterms:W3CDTF">2016-12-03T10:18:24Z</dcterms:modified>
</cp:coreProperties>
</file>